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9926638" cy="6797675"/>
  <p:embeddedFontLst>
    <p:embeddedFont>
      <p:font typeface="Canva Sans Bold" panose="020B0604020202020204" charset="0"/>
      <p:regular r:id="rId6"/>
    </p:embeddedFont>
    <p:embeddedFont>
      <p:font typeface="EB Garamond Semi-Bold Italics" panose="020B0604020202020204" charset="0"/>
      <p:regular r:id="rId7"/>
    </p:embeddedFont>
    <p:embeddedFont>
      <p:font typeface="Open Sans Ultra-Bold Italic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94660"/>
  </p:normalViewPr>
  <p:slideViewPr>
    <p:cSldViewPr snapToGrid="0">
      <p:cViewPr varScale="1">
        <p:scale>
          <a:sx n="44" d="100"/>
          <a:sy n="44" d="100"/>
        </p:scale>
        <p:origin x="20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sv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coffee-cafe-cup-drink-breakfast-821490/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wicharaka.blogspot.com/2016/04/army-support-compan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39" y="1703339"/>
            <a:ext cx="3636261" cy="3398251"/>
          </a:xfrm>
          <a:custGeom>
            <a:avLst/>
            <a:gdLst/>
            <a:ahLst/>
            <a:cxnLst/>
            <a:rect l="l" t="t" r="r" b="b"/>
            <a:pathLst>
              <a:path w="3636261" h="3398251">
                <a:moveTo>
                  <a:pt x="0" y="0"/>
                </a:moveTo>
                <a:lnTo>
                  <a:pt x="3636261" y="0"/>
                </a:lnTo>
                <a:lnTo>
                  <a:pt x="3636261" y="3398251"/>
                </a:lnTo>
                <a:lnTo>
                  <a:pt x="0" y="3398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6000" y="465287"/>
            <a:ext cx="6075080" cy="1058453"/>
          </a:xfrm>
          <a:custGeom>
            <a:avLst/>
            <a:gdLst/>
            <a:ahLst/>
            <a:cxnLst/>
            <a:rect l="l" t="t" r="r" b="b"/>
            <a:pathLst>
              <a:path w="6075080" h="1058453">
                <a:moveTo>
                  <a:pt x="0" y="0"/>
                </a:moveTo>
                <a:lnTo>
                  <a:pt x="6075080" y="0"/>
                </a:lnTo>
                <a:lnTo>
                  <a:pt x="6075080" y="1058453"/>
                </a:lnTo>
                <a:lnTo>
                  <a:pt x="0" y="10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9082" y="2954328"/>
            <a:ext cx="3489819" cy="99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5"/>
              </a:lnSpc>
            </a:pPr>
            <a:r>
              <a:rPr lang="en-US" sz="9007" b="1" i="1" spc="-180">
                <a:solidFill>
                  <a:srgbClr val="004AAD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372435" y="3674474"/>
            <a:ext cx="4842131" cy="77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3"/>
              </a:lnSpc>
            </a:pPr>
            <a:r>
              <a:rPr lang="en-US" sz="6568" b="1" i="1" spc="-131">
                <a:solidFill>
                  <a:srgbClr val="FFFFFF"/>
                </a:solidFill>
                <a:latin typeface="Open Sans Ultra-Bold Italics"/>
                <a:ea typeface="Open Sans Ultra-Bold Italics"/>
                <a:cs typeface="Open Sans Ultra-Bold Italics"/>
                <a:sym typeface="Open Sans Ultra-Bold Italics"/>
              </a:rPr>
              <a:t>TALK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556541" y="2263620"/>
            <a:ext cx="5210343" cy="84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7"/>
              </a:lnSpc>
            </a:pPr>
            <a:r>
              <a:rPr lang="en-US" sz="7068" b="1" i="1" spc="-141">
                <a:solidFill>
                  <a:srgbClr val="FFFFFF"/>
                </a:solidFill>
                <a:latin typeface="Open Sans Ultra-Bold Italics"/>
                <a:ea typeface="Open Sans Ultra-Bold Italics"/>
                <a:cs typeface="Open Sans Ultra-Bold Italics"/>
                <a:sym typeface="Open Sans Ultra-Bold Italics"/>
              </a:rPr>
              <a:t>TIME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8735" y="9256126"/>
            <a:ext cx="2531012" cy="1139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Jodie,  Liliana or Jo </a:t>
            </a:r>
          </a:p>
          <a:p>
            <a:pPr algn="ctr">
              <a:lnSpc>
                <a:spcPts val="3079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Family Support Workers on </a:t>
            </a:r>
          </a:p>
          <a:p>
            <a:pPr algn="ctr">
              <a:lnSpc>
                <a:spcPts val="3079"/>
              </a:lnSpc>
            </a:pP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01604 773910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11452" y="2012426"/>
            <a:ext cx="5441324" cy="159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7846" b="1" i="1" spc="-156">
                <a:solidFill>
                  <a:srgbClr val="F9FCFC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Please</a:t>
            </a:r>
          </a:p>
          <a:p>
            <a:pPr algn="ctr">
              <a:lnSpc>
                <a:spcPts val="5885"/>
              </a:lnSpc>
            </a:pPr>
            <a:r>
              <a:rPr lang="en-US" sz="7846" b="1" i="1" spc="-156">
                <a:solidFill>
                  <a:srgbClr val="F9FCFC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join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47328" y="3457649"/>
            <a:ext cx="3589250" cy="1454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Thursday 11</a:t>
            </a:r>
            <a:r>
              <a:rPr lang="en-US" sz="2400" b="1" baseline="300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</a:t>
            </a: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December</a:t>
            </a:r>
            <a:endParaRPr lang="en-US" sz="24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</a:endParaRPr>
          </a:p>
          <a:p>
            <a:pPr algn="ctr">
              <a:lnSpc>
                <a:spcPts val="3920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9.15am</a:t>
            </a:r>
            <a:endParaRPr lang="en-US" sz="28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22DF1D-E9B9-CB3E-2655-542C574CC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9985" t="17088" r="25810" b="10031"/>
          <a:stretch>
            <a:fillRect/>
          </a:stretch>
        </p:blipFill>
        <p:spPr>
          <a:xfrm>
            <a:off x="5823592" y="8744432"/>
            <a:ext cx="1632344" cy="1235278"/>
          </a:xfrm>
          <a:prstGeom prst="rect">
            <a:avLst/>
          </a:prstGeom>
        </p:spPr>
      </p:pic>
      <p:pic>
        <p:nvPicPr>
          <p:cNvPr id="1026" name="Picture 2" descr="Custard Cream Biscuits | Movers and Bakers">
            <a:extLst>
              <a:ext uri="{FF2B5EF4-FFF2-40B4-BE49-F238E27FC236}">
                <a16:creationId xmlns:a16="http://schemas.microsoft.com/office/drawing/2014/main" id="{4CAB874B-9045-624A-693A-3A5B3E31B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9" y="8712748"/>
            <a:ext cx="1390093" cy="11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F09C14-F61A-1582-AE28-461823881DB7}"/>
              </a:ext>
            </a:extLst>
          </p:cNvPr>
          <p:cNvSpPr txBox="1"/>
          <p:nvPr/>
        </p:nvSpPr>
        <p:spPr>
          <a:xfrm>
            <a:off x="143739" y="4963571"/>
            <a:ext cx="4719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Come in for a coffee and an informal chat with the TAF team and the MHST (Mental health Support Team) will also be joining us to offer advice and support.</a:t>
            </a:r>
            <a:endParaRPr lang="en-GB" dirty="0"/>
          </a:p>
          <a:p>
            <a:pPr algn="ctr"/>
            <a:endParaRPr lang="en-US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09606-1718-BCD1-635C-CBACEC232A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417574" y="5191322"/>
            <a:ext cx="1995187" cy="1575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A256E5-6657-2929-0A32-30C9D66129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9695" y="6730005"/>
            <a:ext cx="3407120" cy="2260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5f6bb2-86c7-443a-bc3e-497fbb0ed481">
      <UserInfo>
        <DisplayName/>
        <AccountId xsi:nil="true"/>
        <AccountType/>
      </UserInfo>
    </SharedWithUsers>
    <lcf76f155ced4ddcb4097134ff3c332f xmlns="6e5e5dc4-e3f4-48f2-953d-88ce1e6c406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10A4F0B073B4EAEB01E08605F41E2" ma:contentTypeVersion="15" ma:contentTypeDescription="Create a new document." ma:contentTypeScope="" ma:versionID="ecdb4f140e9f467bd8daabebbd49d686">
  <xsd:schema xmlns:xsd="http://www.w3.org/2001/XMLSchema" xmlns:xs="http://www.w3.org/2001/XMLSchema" xmlns:p="http://schemas.microsoft.com/office/2006/metadata/properties" xmlns:ns2="6e5e5dc4-e3f4-48f2-953d-88ce1e6c4060" xmlns:ns3="855f6bb2-86c7-443a-bc3e-497fbb0ed481" targetNamespace="http://schemas.microsoft.com/office/2006/metadata/properties" ma:root="true" ma:fieldsID="8ebeea6adb2c6ff9802958f9d0bd37b1" ns2:_="" ns3:_="">
    <xsd:import namespace="6e5e5dc4-e3f4-48f2-953d-88ce1e6c4060"/>
    <xsd:import namespace="855f6bb2-86c7-443a-bc3e-497fbb0ed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e5dc4-e3f4-48f2-953d-88ce1e6c40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b7f5f34-269d-4cd1-afb1-2f59092e26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f6bb2-86c7-443a-bc3e-497fbb0ed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FFCD4-B2D2-4F6E-A90D-E72896CD6D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D7EFFA-4615-4B0D-9264-16226E825574}">
  <ds:schemaRefs>
    <ds:schemaRef ds:uri="http://schemas.microsoft.com/office/2006/documentManagement/types"/>
    <ds:schemaRef ds:uri="http://www.w3.org/XML/1998/namespace"/>
    <ds:schemaRef ds:uri="855f6bb2-86c7-443a-bc3e-497fbb0ed481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6e5e5dc4-e3f4-48f2-953d-88ce1e6c406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8DEB47-52FD-4435-8FD8-3D099FE5F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5e5dc4-e3f4-48f2-953d-88ce1e6c4060"/>
    <ds:schemaRef ds:uri="855f6bb2-86c7-443a-bc3e-497fbb0ed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Canva Sans Bold</vt:lpstr>
      <vt:lpstr>Calibri</vt:lpstr>
      <vt:lpstr>EB Garamond Semi-Bold Italics</vt:lpstr>
      <vt:lpstr>Open Sans Ultra-Bold Italics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Talk</dc:title>
  <dc:creator>Nicola Holland</dc:creator>
  <cp:lastModifiedBy>Karen Britten</cp:lastModifiedBy>
  <cp:revision>10</cp:revision>
  <cp:lastPrinted>2025-09-22T12:18:26Z</cp:lastPrinted>
  <dcterms:created xsi:type="dcterms:W3CDTF">2006-08-16T00:00:00Z</dcterms:created>
  <dcterms:modified xsi:type="dcterms:W3CDTF">2025-11-19T16:26:15Z</dcterms:modified>
  <dc:identifier>DAGZis_Qnmc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0x01010051F10A4F0B073B4EAEB01E08605F41E2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